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28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50" autoAdjust="0"/>
    <p:restoredTop sz="96327"/>
  </p:normalViewPr>
  <p:slideViewPr>
    <p:cSldViewPr snapToGrid="0">
      <p:cViewPr varScale="1">
        <p:scale>
          <a:sx n="108" d="100"/>
          <a:sy n="108" d="100"/>
        </p:scale>
        <p:origin x="46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23/07/2024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2496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23/07/2024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458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23/07/2024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72692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23/07/2024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1639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23/07/2024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5888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23/07/2024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43308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23/07/2024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9507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23/07/2024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6372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23/07/2024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13282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23/07/2024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6333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23/07/2024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1559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0D281-B1FB-0E48-9389-4384455E045E}" type="datetimeFigureOut">
              <a:rPr lang="es-MX" smtClean="0"/>
              <a:t>23/07/2024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74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lasallecancun.edu.mx/comunidad" TargetMode="Externa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1EA24807-715D-84D0-46E8-91538DA28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641" y="2152167"/>
            <a:ext cx="6917384" cy="3926647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sz="9800" b="1" dirty="0">
                <a:solidFill>
                  <a:schemeClr val="bg2">
                    <a:lumMod val="25000"/>
                  </a:schemeClr>
                </a:solidFill>
                <a:latin typeface="Indivisa Text Sans" pitchFamily="2" charset="77"/>
                <a:ea typeface="Avenir Heavy" charset="0"/>
                <a:cs typeface="Avenir Heavy" charset="0"/>
              </a:rPr>
              <a:t>Comunidad Segura</a:t>
            </a:r>
            <a:br>
              <a:rPr lang="es-ES_tradnl" sz="8800" b="1" dirty="0">
                <a:solidFill>
                  <a:schemeClr val="bg2">
                    <a:lumMod val="25000"/>
                  </a:schemeClr>
                </a:solidFill>
                <a:latin typeface="Indivisa Text Sans" pitchFamily="2" charset="77"/>
                <a:ea typeface="Avenir Heavy" charset="0"/>
                <a:cs typeface="Avenir Heavy" charset="0"/>
              </a:rPr>
            </a:br>
            <a:br>
              <a:rPr lang="es-ES_tradnl" sz="8000" b="1" dirty="0">
                <a:solidFill>
                  <a:schemeClr val="bg2">
                    <a:lumMod val="25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</a:br>
            <a:r>
              <a:rPr lang="es-ES_tradnl" sz="6400" dirty="0">
                <a:solidFill>
                  <a:srgbClr val="002060"/>
                </a:solidFill>
                <a:latin typeface="Indivisa Text Sans" pitchFamily="2" charset="77"/>
                <a:ea typeface="Avenir Medium" charset="0"/>
                <a:cs typeface="Avenir Medium" charset="0"/>
              </a:rPr>
              <a:t>BIENVENIDOS</a:t>
            </a:r>
          </a:p>
        </p:txBody>
      </p:sp>
    </p:spTree>
    <p:extLst>
      <p:ext uri="{BB962C8B-B14F-4D97-AF65-F5344CB8AC3E}">
        <p14:creationId xmlns:p14="http://schemas.microsoft.com/office/powerpoint/2010/main" val="2048609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09FE95F-F0C7-6889-A27D-A51E89035CB4}"/>
              </a:ext>
            </a:extLst>
          </p:cNvPr>
          <p:cNvSpPr txBox="1">
            <a:spLocks/>
          </p:cNvSpPr>
          <p:nvPr/>
        </p:nvSpPr>
        <p:spPr>
          <a:xfrm>
            <a:off x="2267347" y="657040"/>
            <a:ext cx="686239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ACTIVIDADES</a:t>
            </a:r>
            <a:endParaRPr lang="es-MX" dirty="0"/>
          </a:p>
        </p:txBody>
      </p:sp>
      <p:sp>
        <p:nvSpPr>
          <p:cNvPr id="4" name="Marcador de texto 4">
            <a:extLst>
              <a:ext uri="{FF2B5EF4-FFF2-40B4-BE49-F238E27FC236}">
                <a16:creationId xmlns:a16="http://schemas.microsoft.com/office/drawing/2014/main" id="{57EE045A-8970-40EB-AA73-3CA7307FA4F0}"/>
              </a:ext>
            </a:extLst>
          </p:cNvPr>
          <p:cNvSpPr txBox="1">
            <a:spLocks/>
          </p:cNvSpPr>
          <p:nvPr/>
        </p:nvSpPr>
        <p:spPr>
          <a:xfrm>
            <a:off x="4291277" y="2342900"/>
            <a:ext cx="2647342" cy="40456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dirty="0"/>
              <a:t>CAPACITACIÓN 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117B44-7010-B1CE-2284-F9E0AB4980BA}"/>
              </a:ext>
            </a:extLst>
          </p:cNvPr>
          <p:cNvSpPr txBox="1"/>
          <p:nvPr/>
        </p:nvSpPr>
        <p:spPr>
          <a:xfrm>
            <a:off x="4205647" y="3156503"/>
            <a:ext cx="427141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s-MX" sz="2100" dirty="0"/>
              <a:t>Comunidad segura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MX" sz="2100" dirty="0"/>
              <a:t>Derechos humanos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MX" sz="2100" dirty="0"/>
              <a:t>Acoso sexual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MX" sz="2100" dirty="0"/>
              <a:t>Acoso escolar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MX" sz="2100" dirty="0"/>
              <a:t>Tecnología y abuso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MX" sz="2100" dirty="0"/>
              <a:t>Seguridad e higiene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MX" sz="2100" dirty="0"/>
              <a:t>Reclutamiento y selección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MX" sz="2100" dirty="0"/>
              <a:t>Cómo se elabora un código de convivencia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s-MX" sz="210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702582C-F8C6-B65E-D2B1-73BA421B9E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2362" y="2639644"/>
            <a:ext cx="2647342" cy="239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14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D55C07C-9CD9-4FC4-8C99-6EC7FE1BDCF7}"/>
              </a:ext>
            </a:extLst>
          </p:cNvPr>
          <p:cNvSpPr txBox="1">
            <a:spLocks/>
          </p:cNvSpPr>
          <p:nvPr/>
        </p:nvSpPr>
        <p:spPr>
          <a:xfrm>
            <a:off x="1652954" y="365126"/>
            <a:ext cx="686239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/>
              <a:t>Gracias</a:t>
            </a:r>
            <a:endParaRPr lang="es-MX" dirty="0"/>
          </a:p>
        </p:txBody>
      </p:sp>
      <p:pic>
        <p:nvPicPr>
          <p:cNvPr id="4" name="Marcador de posición de imagen 6">
            <a:extLst>
              <a:ext uri="{FF2B5EF4-FFF2-40B4-BE49-F238E27FC236}">
                <a16:creationId xmlns:a16="http://schemas.microsoft.com/office/drawing/2014/main" id="{2F77143A-3529-3524-24DE-534C5A6CDD0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rot="463571">
            <a:off x="2060700" y="1690689"/>
            <a:ext cx="6046904" cy="4535179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8654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1793E69-65C8-A930-154B-292E21FB3715}"/>
              </a:ext>
            </a:extLst>
          </p:cNvPr>
          <p:cNvSpPr txBox="1">
            <a:spLocks/>
          </p:cNvSpPr>
          <p:nvPr/>
        </p:nvSpPr>
        <p:spPr>
          <a:xfrm>
            <a:off x="-1850049" y="1326822"/>
            <a:ext cx="686239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400"/>
              <a:t>Links</a:t>
            </a:r>
            <a:endParaRPr lang="es-MX" dirty="0"/>
          </a:p>
        </p:txBody>
      </p:sp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FC61785C-C1DE-7860-40A5-D101AFD04178}"/>
              </a:ext>
            </a:extLst>
          </p:cNvPr>
          <p:cNvSpPr txBox="1">
            <a:spLocks/>
          </p:cNvSpPr>
          <p:nvPr/>
        </p:nvSpPr>
        <p:spPr>
          <a:xfrm>
            <a:off x="1038098" y="3073258"/>
            <a:ext cx="5774988" cy="31085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dirty="0">
                <a:solidFill>
                  <a:srgbClr val="242424"/>
                </a:solidFill>
                <a:latin typeface="-apple-system"/>
              </a:rPr>
              <a:t> </a:t>
            </a:r>
            <a:r>
              <a:rPr lang="es-MX" sz="2400" dirty="0">
                <a:solidFill>
                  <a:srgbClr val="4F52B2"/>
                </a:solidFill>
                <a:latin typeface="-apple-system"/>
                <a:hlinkClick r:id="rId6" tooltip="https://lasallecancun.edu.mx/comunidad/"/>
              </a:rPr>
              <a:t>https://lasallecancun.edu.mx/comunidad</a:t>
            </a:r>
            <a:r>
              <a:rPr lang="es-MX" sz="2400" dirty="0">
                <a:solidFill>
                  <a:srgbClr val="4F52B2"/>
                </a:solidFill>
                <a:latin typeface="-apple-system"/>
              </a:rPr>
              <a:t>  </a:t>
            </a:r>
            <a:endParaRPr lang="es-MX" sz="2400" dirty="0">
              <a:solidFill>
                <a:srgbClr val="242424"/>
              </a:solidFill>
              <a:latin typeface="-apple-system"/>
            </a:endParaRPr>
          </a:p>
          <a:p>
            <a:endParaRPr lang="es-MX" sz="2400" dirty="0">
              <a:solidFill>
                <a:srgbClr val="242424"/>
              </a:solidFill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1845797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9CB7C24E-185A-8419-F5DA-0A3D26B7BE9F}"/>
              </a:ext>
            </a:extLst>
          </p:cNvPr>
          <p:cNvSpPr txBox="1">
            <a:spLocks/>
          </p:cNvSpPr>
          <p:nvPr/>
        </p:nvSpPr>
        <p:spPr>
          <a:xfrm>
            <a:off x="2755899" y="1096934"/>
            <a:ext cx="6862762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es Comunidad Segura?</a:t>
            </a:r>
          </a:p>
        </p:txBody>
      </p:sp>
      <p:pic>
        <p:nvPicPr>
          <p:cNvPr id="4" name="Marcador de contenido 5">
            <a:extLst>
              <a:ext uri="{FF2B5EF4-FFF2-40B4-BE49-F238E27FC236}">
                <a16:creationId xmlns:a16="http://schemas.microsoft.com/office/drawing/2014/main" id="{EAB6BA2B-6F61-8D34-FCEF-704254DC11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218" t="15993" r="22067" b="24148"/>
          <a:stretch/>
        </p:blipFill>
        <p:spPr>
          <a:xfrm>
            <a:off x="3626235" y="2787815"/>
            <a:ext cx="5447360" cy="359334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7F34E13-CD68-C3F1-30D4-1AD957E3C7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6783" y="3840668"/>
            <a:ext cx="1651984" cy="148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84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602946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19A4F18-B758-7FE9-0710-5302E47F60E0}"/>
              </a:ext>
            </a:extLst>
          </p:cNvPr>
          <p:cNvSpPr txBox="1">
            <a:spLocks/>
          </p:cNvSpPr>
          <p:nvPr/>
        </p:nvSpPr>
        <p:spPr>
          <a:xfrm>
            <a:off x="3054251" y="596242"/>
            <a:ext cx="686239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400" dirty="0"/>
              <a:t>Comunidad Segura</a:t>
            </a:r>
            <a:endParaRPr lang="es-MX" dirty="0"/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54A911E6-B8EB-941D-801C-29C21D68C099}"/>
              </a:ext>
            </a:extLst>
          </p:cNvPr>
          <p:cNvSpPr txBox="1">
            <a:spLocks/>
          </p:cNvSpPr>
          <p:nvPr/>
        </p:nvSpPr>
        <p:spPr>
          <a:xfrm>
            <a:off x="6729485" y="3146758"/>
            <a:ext cx="2987538" cy="1805589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PLANEACIÓN DE LA ESTRATEGIA </a:t>
            </a:r>
            <a:endParaRPr lang="es" dirty="0"/>
          </a:p>
        </p:txBody>
      </p:sp>
      <p:pic>
        <p:nvPicPr>
          <p:cNvPr id="5" name="Marcador de posición de imagen 8">
            <a:extLst>
              <a:ext uri="{FF2B5EF4-FFF2-40B4-BE49-F238E27FC236}">
                <a16:creationId xmlns:a16="http://schemas.microsoft.com/office/drawing/2014/main" id="{DAB0AA1F-1C85-78EE-C8F4-B1803A76D9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" b="10763"/>
          <a:stretch/>
        </p:blipFill>
        <p:spPr>
          <a:xfrm rot="21447738">
            <a:off x="91280" y="2483728"/>
            <a:ext cx="6371261" cy="4264248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167273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2" name="Título 3">
            <a:extLst>
              <a:ext uri="{FF2B5EF4-FFF2-40B4-BE49-F238E27FC236}">
                <a16:creationId xmlns:a16="http://schemas.microsoft.com/office/drawing/2014/main" id="{AAB2D639-D340-F098-75D3-2B6EBEB509F6}"/>
              </a:ext>
            </a:extLst>
          </p:cNvPr>
          <p:cNvSpPr txBox="1">
            <a:spLocks/>
          </p:cNvSpPr>
          <p:nvPr/>
        </p:nvSpPr>
        <p:spPr>
          <a:xfrm>
            <a:off x="217968" y="1188459"/>
            <a:ext cx="825909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es Comunidad Segura?</a:t>
            </a:r>
            <a:br>
              <a:rPr lang="es-MX" dirty="0"/>
            </a:br>
            <a:endParaRPr lang="es-MX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125D756-0A50-3EA7-6D89-A53631F95A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20" t="17200" r="22067" b="12815"/>
          <a:stretch/>
        </p:blipFill>
        <p:spPr>
          <a:xfrm>
            <a:off x="1071793" y="2007038"/>
            <a:ext cx="5896565" cy="451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345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BEDC562-25FD-3CA4-5844-3E3E37DE4437}"/>
              </a:ext>
            </a:extLst>
          </p:cNvPr>
          <p:cNvSpPr txBox="1">
            <a:spLocks/>
          </p:cNvSpPr>
          <p:nvPr/>
        </p:nvSpPr>
        <p:spPr>
          <a:xfrm>
            <a:off x="2995788" y="920580"/>
            <a:ext cx="686239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400" dirty="0"/>
              <a:t>ETAPAS DEL PROGRAMA</a:t>
            </a:r>
            <a:r>
              <a:rPr lang="es-ES" sz="3600" dirty="0"/>
              <a:t> </a:t>
            </a:r>
            <a:endParaRPr lang="es-MX" dirty="0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DC3D5C6D-2A67-CFA5-4CD7-53433F4D3ADD}"/>
              </a:ext>
            </a:extLst>
          </p:cNvPr>
          <p:cNvSpPr txBox="1">
            <a:spLocks/>
          </p:cNvSpPr>
          <p:nvPr/>
        </p:nvSpPr>
        <p:spPr>
          <a:xfrm>
            <a:off x="649050" y="3161530"/>
            <a:ext cx="6551909" cy="230435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763" indent="-385763">
              <a:buFont typeface="+mj-lt"/>
              <a:buAutoNum type="arabicPeriod"/>
            </a:pPr>
            <a:r>
              <a:rPr lang="en-US" sz="2400" dirty="0" err="1"/>
              <a:t>Sensibilización</a:t>
            </a:r>
            <a:endParaRPr lang="en-US" sz="2400" dirty="0"/>
          </a:p>
          <a:p>
            <a:pPr marL="385763" indent="-385763">
              <a:buFont typeface="+mj-lt"/>
              <a:buAutoNum type="arabicPeriod"/>
            </a:pPr>
            <a:r>
              <a:rPr lang="en-US" sz="2400" dirty="0" err="1"/>
              <a:t>Capacitación</a:t>
            </a:r>
            <a:r>
              <a:rPr lang="en-US" sz="2400" dirty="0"/>
              <a:t> 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400" dirty="0" err="1"/>
              <a:t>Vigilancia</a:t>
            </a:r>
            <a:endParaRPr lang="en-US" sz="2400" dirty="0"/>
          </a:p>
          <a:p>
            <a:pPr marL="385763" indent="-385763">
              <a:buFont typeface="+mj-lt"/>
              <a:buAutoNum type="arabicPeriod"/>
            </a:pPr>
            <a:r>
              <a:rPr lang="en-US" sz="2400" dirty="0" err="1"/>
              <a:t>Elaboración</a:t>
            </a:r>
            <a:r>
              <a:rPr lang="en-US" sz="2400" dirty="0"/>
              <a:t> de un Código de Convivencia </a:t>
            </a:r>
          </a:p>
          <a:p>
            <a:endParaRPr lang="en-US" sz="2400" dirty="0"/>
          </a:p>
          <a:p>
            <a:pPr marL="385763" indent="-385763">
              <a:buFont typeface="+mj-lt"/>
              <a:buAutoNum type="arabicPeriod"/>
            </a:pPr>
            <a:endParaRPr lang="en-US" sz="2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E798666-472F-0487-9A9A-4D056A3E5B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8499" y="2923003"/>
            <a:ext cx="2533634" cy="228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59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DD2C70E-A509-00B3-DE96-E70C1992A632}"/>
              </a:ext>
            </a:extLst>
          </p:cNvPr>
          <p:cNvSpPr txBox="1">
            <a:spLocks/>
          </p:cNvSpPr>
          <p:nvPr/>
        </p:nvSpPr>
        <p:spPr>
          <a:xfrm>
            <a:off x="-331368" y="1316748"/>
            <a:ext cx="686239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Líneas de acción </a:t>
            </a:r>
            <a:endParaRPr lang="es-MX" dirty="0"/>
          </a:p>
        </p:txBody>
      </p:sp>
      <p:sp>
        <p:nvSpPr>
          <p:cNvPr id="4" name="Marcador de texto 5">
            <a:extLst>
              <a:ext uri="{FF2B5EF4-FFF2-40B4-BE49-F238E27FC236}">
                <a16:creationId xmlns:a16="http://schemas.microsoft.com/office/drawing/2014/main" id="{C9CC4F54-282A-C8E2-0D5B-000A27868083}"/>
              </a:ext>
            </a:extLst>
          </p:cNvPr>
          <p:cNvSpPr txBox="1">
            <a:spLocks/>
          </p:cNvSpPr>
          <p:nvPr/>
        </p:nvSpPr>
        <p:spPr>
          <a:xfrm>
            <a:off x="931189" y="2963125"/>
            <a:ext cx="3856952" cy="2743200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100" dirty="0"/>
              <a:t>Relaciones interpersonales </a:t>
            </a:r>
          </a:p>
          <a:p>
            <a:r>
              <a:rPr lang="es-MX" sz="2100" dirty="0"/>
              <a:t>Vigilancia </a:t>
            </a:r>
          </a:p>
          <a:p>
            <a:r>
              <a:rPr lang="es-MX" sz="2100" dirty="0"/>
              <a:t>Conocimiento e información de problemáticas específicas </a:t>
            </a:r>
          </a:p>
          <a:p>
            <a:r>
              <a:rPr lang="es-MX" sz="2100" dirty="0"/>
              <a:t>Códigos de convivencia </a:t>
            </a:r>
          </a:p>
          <a:p>
            <a:r>
              <a:rPr lang="es-MX" sz="2100" dirty="0"/>
              <a:t>Reclutamiento y selección </a:t>
            </a:r>
          </a:p>
          <a:p>
            <a:r>
              <a:rPr lang="es-MX" sz="2100" dirty="0"/>
              <a:t>Formación y acompañamiento </a:t>
            </a:r>
          </a:p>
          <a:p>
            <a:r>
              <a:rPr lang="es-MX" sz="2100" dirty="0"/>
              <a:t>Protocolos</a:t>
            </a:r>
            <a:endParaRPr lang="es-ES" sz="2100" dirty="0"/>
          </a:p>
        </p:txBody>
      </p:sp>
      <p:pic>
        <p:nvPicPr>
          <p:cNvPr id="5" name="Marcador de posición de imagen 16">
            <a:extLst>
              <a:ext uri="{FF2B5EF4-FFF2-40B4-BE49-F238E27FC236}">
                <a16:creationId xmlns:a16="http://schemas.microsoft.com/office/drawing/2014/main" id="{73D7AD07-BB37-0971-130A-FD4BDE93165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446002" y="3027559"/>
            <a:ext cx="3485774" cy="261433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48653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796367" y="20997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4" y="3136170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A23197D-52C4-1456-9625-04453E26928D}"/>
              </a:ext>
            </a:extLst>
          </p:cNvPr>
          <p:cNvSpPr txBox="1">
            <a:spLocks/>
          </p:cNvSpPr>
          <p:nvPr/>
        </p:nvSpPr>
        <p:spPr>
          <a:xfrm>
            <a:off x="1614668" y="807758"/>
            <a:ext cx="686239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400" spc="-23" dirty="0"/>
              <a:t>Propuesta de Comité </a:t>
            </a:r>
            <a:endParaRPr lang="es-MX" dirty="0"/>
          </a:p>
        </p:txBody>
      </p:sp>
      <p:sp>
        <p:nvSpPr>
          <p:cNvPr id="4" name="Marcador de contenido 4">
            <a:extLst>
              <a:ext uri="{FF2B5EF4-FFF2-40B4-BE49-F238E27FC236}">
                <a16:creationId xmlns:a16="http://schemas.microsoft.com/office/drawing/2014/main" id="{D912BA8F-6574-6379-5E83-32A69C623CDA}"/>
              </a:ext>
            </a:extLst>
          </p:cNvPr>
          <p:cNvSpPr txBox="1">
            <a:spLocks/>
          </p:cNvSpPr>
          <p:nvPr/>
        </p:nvSpPr>
        <p:spPr>
          <a:xfrm>
            <a:off x="826723" y="2780136"/>
            <a:ext cx="3757590" cy="3371161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08000" tIns="81000" rIns="81000" bIns="8100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100" b="1" dirty="0">
                <a:solidFill>
                  <a:schemeClr val="bg1"/>
                </a:solidFill>
              </a:rPr>
              <a:t>Esp. Alicia Ruíz Soto  </a:t>
            </a:r>
          </a:p>
          <a:p>
            <a:pPr marL="0" indent="0">
              <a:buNone/>
            </a:pPr>
            <a:r>
              <a:rPr lang="es-ES" sz="2100" b="1" dirty="0">
                <a:solidFill>
                  <a:schemeClr val="bg1"/>
                </a:solidFill>
              </a:rPr>
              <a:t>Mtra. Norma Valencia Gutiérrez</a:t>
            </a:r>
          </a:p>
          <a:p>
            <a:pPr marL="0" indent="0">
              <a:buNone/>
            </a:pPr>
            <a:r>
              <a:rPr lang="es-ES" sz="2100" b="1" dirty="0">
                <a:solidFill>
                  <a:schemeClr val="bg1"/>
                </a:solidFill>
              </a:rPr>
              <a:t>Mtro. Luis Jiménez Bueno</a:t>
            </a:r>
          </a:p>
          <a:p>
            <a:pPr marL="0" indent="0">
              <a:buNone/>
            </a:pPr>
            <a:r>
              <a:rPr lang="es-ES" sz="2100" b="1" dirty="0">
                <a:solidFill>
                  <a:schemeClr val="bg1"/>
                </a:solidFill>
              </a:rPr>
              <a:t>Mtra. Angélica Vázquez Herrera</a:t>
            </a:r>
          </a:p>
          <a:p>
            <a:pPr marL="0" indent="0">
              <a:buNone/>
            </a:pPr>
            <a:r>
              <a:rPr lang="es-ES" sz="2100" b="1" dirty="0">
                <a:solidFill>
                  <a:schemeClr val="bg1"/>
                </a:solidFill>
              </a:rPr>
              <a:t>Mtra. Edna Osornio Sifuentes </a:t>
            </a:r>
          </a:p>
          <a:p>
            <a:pPr marL="0" indent="0">
              <a:buNone/>
            </a:pPr>
            <a:r>
              <a:rPr lang="es-ES" sz="2100" b="1" dirty="0">
                <a:solidFill>
                  <a:schemeClr val="bg1"/>
                </a:solidFill>
              </a:rPr>
              <a:t>Mtra. Fabiola Durán Briseño </a:t>
            </a:r>
          </a:p>
          <a:p>
            <a:pPr marL="0" indent="0">
              <a:buNone/>
            </a:pPr>
            <a:r>
              <a:rPr lang="es-ES" sz="2100" b="1" dirty="0">
                <a:solidFill>
                  <a:schemeClr val="bg1"/>
                </a:solidFill>
              </a:rPr>
              <a:t>Mtro. Braulio Romero Martínez </a:t>
            </a:r>
          </a:p>
          <a:p>
            <a:pPr marL="0" indent="0">
              <a:buNone/>
            </a:pPr>
            <a:endParaRPr lang="es-ES" sz="975" b="1" dirty="0">
              <a:solidFill>
                <a:schemeClr val="bg1"/>
              </a:solidFill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A8D368DB-4613-0CA7-9D5A-DFA73D1AF49B}"/>
              </a:ext>
            </a:extLst>
          </p:cNvPr>
          <p:cNvGrpSpPr/>
          <p:nvPr/>
        </p:nvGrpSpPr>
        <p:grpSpPr>
          <a:xfrm>
            <a:off x="5800748" y="2502492"/>
            <a:ext cx="3222434" cy="431730"/>
            <a:chOff x="0" y="97421"/>
            <a:chExt cx="3222434" cy="431730"/>
          </a:xfrm>
        </p:grpSpPr>
        <p:sp>
          <p:nvSpPr>
            <p:cNvPr id="11" name="Rectángulo: esquinas redondeadas 10">
              <a:extLst>
                <a:ext uri="{FF2B5EF4-FFF2-40B4-BE49-F238E27FC236}">
                  <a16:creationId xmlns:a16="http://schemas.microsoft.com/office/drawing/2014/main" id="{BB955F7D-617E-2BED-15C5-94DC35346D0B}"/>
                </a:ext>
              </a:extLst>
            </p:cNvPr>
            <p:cNvSpPr/>
            <p:nvPr/>
          </p:nvSpPr>
          <p:spPr>
            <a:xfrm>
              <a:off x="0" y="97421"/>
              <a:ext cx="3222434" cy="43173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2" name="Rectángulo: esquinas redondeadas 4">
              <a:extLst>
                <a:ext uri="{FF2B5EF4-FFF2-40B4-BE49-F238E27FC236}">
                  <a16:creationId xmlns:a16="http://schemas.microsoft.com/office/drawing/2014/main" id="{84CAB5EF-EA58-F87B-A300-859D4B58B83F}"/>
                </a:ext>
              </a:extLst>
            </p:cNvPr>
            <p:cNvSpPr txBox="1"/>
            <p:nvPr/>
          </p:nvSpPr>
          <p:spPr>
            <a:xfrm>
              <a:off x="21075" y="118496"/>
              <a:ext cx="3180284" cy="3895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1800" kern="1200" dirty="0"/>
                <a:t>Mtra. Teresita Guzmán </a:t>
              </a:r>
              <a:endParaRPr lang="en-US" sz="1800" kern="1200" dirty="0"/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8C218B9C-D904-5955-C0A9-198F3B71BC5B}"/>
              </a:ext>
            </a:extLst>
          </p:cNvPr>
          <p:cNvGrpSpPr/>
          <p:nvPr/>
        </p:nvGrpSpPr>
        <p:grpSpPr>
          <a:xfrm>
            <a:off x="5798899" y="2971609"/>
            <a:ext cx="3222434" cy="431730"/>
            <a:chOff x="0" y="580991"/>
            <a:chExt cx="3222434" cy="431730"/>
          </a:xfrm>
        </p:grpSpPr>
        <p:sp>
          <p:nvSpPr>
            <p:cNvPr id="14" name="Rectángulo: esquinas redondeadas 13">
              <a:extLst>
                <a:ext uri="{FF2B5EF4-FFF2-40B4-BE49-F238E27FC236}">
                  <a16:creationId xmlns:a16="http://schemas.microsoft.com/office/drawing/2014/main" id="{51A9486D-7836-8C43-245D-62E8BBBC10CE}"/>
                </a:ext>
              </a:extLst>
            </p:cNvPr>
            <p:cNvSpPr/>
            <p:nvPr/>
          </p:nvSpPr>
          <p:spPr>
            <a:xfrm>
              <a:off x="0" y="580991"/>
              <a:ext cx="3222434" cy="43173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5" name="Rectángulo: esquinas redondeadas 4">
              <a:extLst>
                <a:ext uri="{FF2B5EF4-FFF2-40B4-BE49-F238E27FC236}">
                  <a16:creationId xmlns:a16="http://schemas.microsoft.com/office/drawing/2014/main" id="{4250BA26-62F4-CABC-4295-F80EC8E4695F}"/>
                </a:ext>
              </a:extLst>
            </p:cNvPr>
            <p:cNvSpPr txBox="1"/>
            <p:nvPr/>
          </p:nvSpPr>
          <p:spPr>
            <a:xfrm>
              <a:off x="21075" y="602066"/>
              <a:ext cx="3180284" cy="3895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1800" kern="1200"/>
                <a:t>Supervisor de Seguridad</a:t>
              </a:r>
              <a:endParaRPr lang="en-US" sz="1800" kern="1200" dirty="0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A5B025F9-660A-A9E9-4AB9-E0CF5D0233C5}"/>
              </a:ext>
            </a:extLst>
          </p:cNvPr>
          <p:cNvGrpSpPr/>
          <p:nvPr/>
        </p:nvGrpSpPr>
        <p:grpSpPr>
          <a:xfrm>
            <a:off x="5798899" y="3428922"/>
            <a:ext cx="3222434" cy="431730"/>
            <a:chOff x="0" y="1064561"/>
            <a:chExt cx="3222434" cy="431730"/>
          </a:xfrm>
        </p:grpSpPr>
        <p:sp>
          <p:nvSpPr>
            <p:cNvPr id="17" name="Rectángulo: esquinas redondeadas 16">
              <a:extLst>
                <a:ext uri="{FF2B5EF4-FFF2-40B4-BE49-F238E27FC236}">
                  <a16:creationId xmlns:a16="http://schemas.microsoft.com/office/drawing/2014/main" id="{A3DEF59D-0264-E5B7-A21B-93F7EDB2CBCB}"/>
                </a:ext>
              </a:extLst>
            </p:cNvPr>
            <p:cNvSpPr/>
            <p:nvPr/>
          </p:nvSpPr>
          <p:spPr>
            <a:xfrm>
              <a:off x="0" y="1064561"/>
              <a:ext cx="3222434" cy="43173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8" name="Rectángulo: esquinas redondeadas 6">
              <a:extLst>
                <a:ext uri="{FF2B5EF4-FFF2-40B4-BE49-F238E27FC236}">
                  <a16:creationId xmlns:a16="http://schemas.microsoft.com/office/drawing/2014/main" id="{E76B0AC2-BF71-CFC7-E2F6-241C8C443904}"/>
                </a:ext>
              </a:extLst>
            </p:cNvPr>
            <p:cNvSpPr txBox="1"/>
            <p:nvPr/>
          </p:nvSpPr>
          <p:spPr>
            <a:xfrm>
              <a:off x="21075" y="1085636"/>
              <a:ext cx="3180284" cy="3895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1800" kern="1200" dirty="0"/>
                <a:t>Dr. Hugo Sánchez</a:t>
              </a:r>
              <a:endParaRPr lang="en-US" sz="1800" kern="1200" dirty="0"/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C14DB25C-2EAB-AEA9-9B88-F3FEADAB8368}"/>
              </a:ext>
            </a:extLst>
          </p:cNvPr>
          <p:cNvGrpSpPr/>
          <p:nvPr/>
        </p:nvGrpSpPr>
        <p:grpSpPr>
          <a:xfrm>
            <a:off x="5798899" y="3896659"/>
            <a:ext cx="3222434" cy="431730"/>
            <a:chOff x="0" y="1548131"/>
            <a:chExt cx="3222434" cy="431730"/>
          </a:xfrm>
        </p:grpSpPr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1FA8C514-792A-30E1-5F15-994CD9097662}"/>
                </a:ext>
              </a:extLst>
            </p:cNvPr>
            <p:cNvSpPr/>
            <p:nvPr/>
          </p:nvSpPr>
          <p:spPr>
            <a:xfrm>
              <a:off x="0" y="1548131"/>
              <a:ext cx="3222434" cy="43173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MX" dirty="0"/>
            </a:p>
          </p:txBody>
        </p:sp>
        <p:sp>
          <p:nvSpPr>
            <p:cNvPr id="21" name="Rectángulo: esquinas redondeadas 8">
              <a:extLst>
                <a:ext uri="{FF2B5EF4-FFF2-40B4-BE49-F238E27FC236}">
                  <a16:creationId xmlns:a16="http://schemas.microsoft.com/office/drawing/2014/main" id="{9085896C-EA73-B543-F28C-3A97C7FF448F}"/>
                </a:ext>
              </a:extLst>
            </p:cNvPr>
            <p:cNvSpPr txBox="1"/>
            <p:nvPr/>
          </p:nvSpPr>
          <p:spPr>
            <a:xfrm>
              <a:off x="21075" y="1569206"/>
              <a:ext cx="3180284" cy="3895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1800" kern="1200" dirty="0"/>
                <a:t>Mtro. Eduardo del Río Trejo</a:t>
              </a:r>
              <a:endParaRPr lang="en-US" sz="1800" kern="1200" dirty="0"/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243D2346-F352-78D2-920C-5ACFF9AF078E}"/>
              </a:ext>
            </a:extLst>
          </p:cNvPr>
          <p:cNvGrpSpPr/>
          <p:nvPr/>
        </p:nvGrpSpPr>
        <p:grpSpPr>
          <a:xfrm>
            <a:off x="5788359" y="4364396"/>
            <a:ext cx="3222434" cy="431730"/>
            <a:chOff x="0" y="2031701"/>
            <a:chExt cx="3222434" cy="431730"/>
          </a:xfrm>
        </p:grpSpPr>
        <p:sp>
          <p:nvSpPr>
            <p:cNvPr id="23" name="Rectángulo: esquinas redondeadas 22">
              <a:extLst>
                <a:ext uri="{FF2B5EF4-FFF2-40B4-BE49-F238E27FC236}">
                  <a16:creationId xmlns:a16="http://schemas.microsoft.com/office/drawing/2014/main" id="{1567408F-A859-CD86-A654-7EE74EA4BB4B}"/>
                </a:ext>
              </a:extLst>
            </p:cNvPr>
            <p:cNvSpPr/>
            <p:nvPr/>
          </p:nvSpPr>
          <p:spPr>
            <a:xfrm>
              <a:off x="0" y="2031701"/>
              <a:ext cx="3222434" cy="43173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24" name="Rectángulo: esquinas redondeadas 10">
              <a:extLst>
                <a:ext uri="{FF2B5EF4-FFF2-40B4-BE49-F238E27FC236}">
                  <a16:creationId xmlns:a16="http://schemas.microsoft.com/office/drawing/2014/main" id="{FDA1033F-C9C0-24EF-B6D6-9DEC67F26F39}"/>
                </a:ext>
              </a:extLst>
            </p:cNvPr>
            <p:cNvSpPr txBox="1"/>
            <p:nvPr/>
          </p:nvSpPr>
          <p:spPr>
            <a:xfrm>
              <a:off x="0" y="2073851"/>
              <a:ext cx="3180284" cy="3895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1800" kern="1200" dirty="0"/>
                <a:t>Pte. del Consejo estudiantil</a:t>
              </a:r>
              <a:endParaRPr lang="en-US" sz="1800" kern="1200" dirty="0"/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15FBA834-D6E9-CC27-329B-B63B60B4F685}"/>
              </a:ext>
            </a:extLst>
          </p:cNvPr>
          <p:cNvGrpSpPr/>
          <p:nvPr/>
        </p:nvGrpSpPr>
        <p:grpSpPr>
          <a:xfrm>
            <a:off x="5794479" y="4817575"/>
            <a:ext cx="3222434" cy="431730"/>
            <a:chOff x="0" y="2515271"/>
            <a:chExt cx="3222434" cy="431730"/>
          </a:xfrm>
        </p:grpSpPr>
        <p:sp>
          <p:nvSpPr>
            <p:cNvPr id="26" name="Rectángulo: esquinas redondeadas 25">
              <a:extLst>
                <a:ext uri="{FF2B5EF4-FFF2-40B4-BE49-F238E27FC236}">
                  <a16:creationId xmlns:a16="http://schemas.microsoft.com/office/drawing/2014/main" id="{4796D483-4943-4277-8D5F-88A4B7A7BD32}"/>
                </a:ext>
              </a:extLst>
            </p:cNvPr>
            <p:cNvSpPr/>
            <p:nvPr/>
          </p:nvSpPr>
          <p:spPr>
            <a:xfrm>
              <a:off x="0" y="2515271"/>
              <a:ext cx="3222434" cy="43173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27" name="Rectángulo: esquinas redondeadas 12">
              <a:extLst>
                <a:ext uri="{FF2B5EF4-FFF2-40B4-BE49-F238E27FC236}">
                  <a16:creationId xmlns:a16="http://schemas.microsoft.com/office/drawing/2014/main" id="{FB1D7512-2684-E1D3-A023-126070C47FA1}"/>
                </a:ext>
              </a:extLst>
            </p:cNvPr>
            <p:cNvSpPr txBox="1"/>
            <p:nvPr/>
          </p:nvSpPr>
          <p:spPr>
            <a:xfrm>
              <a:off x="21075" y="2536346"/>
              <a:ext cx="3180284" cy="3895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Mtra. Ana Isabel Luna Iturbe </a:t>
              </a:r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0361DF56-7F93-19A9-4FCC-160A08676541}"/>
              </a:ext>
            </a:extLst>
          </p:cNvPr>
          <p:cNvGrpSpPr/>
          <p:nvPr/>
        </p:nvGrpSpPr>
        <p:grpSpPr>
          <a:xfrm>
            <a:off x="5804342" y="5268371"/>
            <a:ext cx="3222434" cy="431730"/>
            <a:chOff x="0" y="2998841"/>
            <a:chExt cx="3222434" cy="431730"/>
          </a:xfrm>
        </p:grpSpPr>
        <p:sp>
          <p:nvSpPr>
            <p:cNvPr id="29" name="Rectángulo: esquinas redondeadas 28">
              <a:extLst>
                <a:ext uri="{FF2B5EF4-FFF2-40B4-BE49-F238E27FC236}">
                  <a16:creationId xmlns:a16="http://schemas.microsoft.com/office/drawing/2014/main" id="{64B0273E-6034-E612-84BA-28754D182EA9}"/>
                </a:ext>
              </a:extLst>
            </p:cNvPr>
            <p:cNvSpPr/>
            <p:nvPr/>
          </p:nvSpPr>
          <p:spPr>
            <a:xfrm>
              <a:off x="0" y="2998841"/>
              <a:ext cx="3222434" cy="43173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30" name="Rectángulo: esquinas redondeadas 14">
              <a:extLst>
                <a:ext uri="{FF2B5EF4-FFF2-40B4-BE49-F238E27FC236}">
                  <a16:creationId xmlns:a16="http://schemas.microsoft.com/office/drawing/2014/main" id="{ACA8A308-99A4-423C-9759-C0695E7B26BB}"/>
                </a:ext>
              </a:extLst>
            </p:cNvPr>
            <p:cNvSpPr txBox="1"/>
            <p:nvPr/>
          </p:nvSpPr>
          <p:spPr>
            <a:xfrm>
              <a:off x="21075" y="3019916"/>
              <a:ext cx="3180284" cy="3895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1800" kern="1200" dirty="0"/>
                <a:t>Mtro. Eduardo Mondragón </a:t>
              </a:r>
              <a:endParaRPr lang="en-US" sz="1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6276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745D887-AFE8-1A19-EBD0-815ECAD7156D}"/>
              </a:ext>
            </a:extLst>
          </p:cNvPr>
          <p:cNvSpPr txBox="1">
            <a:spLocks/>
          </p:cNvSpPr>
          <p:nvPr/>
        </p:nvSpPr>
        <p:spPr>
          <a:xfrm>
            <a:off x="1652954" y="365126"/>
            <a:ext cx="686239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/>
              <a:t>ACTIVIDADES</a:t>
            </a:r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2A7C7C-A21C-F0A3-54A1-DD00F1F960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2687" y="2055816"/>
            <a:ext cx="1135166" cy="1022238"/>
          </a:xfrm>
          <a:prstGeom prst="rect">
            <a:avLst/>
          </a:prstGeom>
        </p:spPr>
      </p:pic>
      <p:sp>
        <p:nvSpPr>
          <p:cNvPr id="5" name="Marcador de texto 3">
            <a:extLst>
              <a:ext uri="{FF2B5EF4-FFF2-40B4-BE49-F238E27FC236}">
                <a16:creationId xmlns:a16="http://schemas.microsoft.com/office/drawing/2014/main" id="{56DCBF13-E972-4F9E-0A72-062CBE4DDA72}"/>
              </a:ext>
            </a:extLst>
          </p:cNvPr>
          <p:cNvSpPr txBox="1">
            <a:spLocks/>
          </p:cNvSpPr>
          <p:nvPr/>
        </p:nvSpPr>
        <p:spPr>
          <a:xfrm>
            <a:off x="1050581" y="3428207"/>
            <a:ext cx="2291684" cy="3402714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763" indent="-385763">
              <a:buFont typeface="+mj-lt"/>
              <a:buAutoNum type="arabicPeriod"/>
            </a:pPr>
            <a:r>
              <a:rPr lang="en-US" sz="2000" dirty="0" err="1"/>
              <a:t>Sensibilización</a:t>
            </a:r>
            <a:endParaRPr lang="en-US" sz="2000" dirty="0"/>
          </a:p>
          <a:p>
            <a:pPr marL="385763" indent="-385763">
              <a:buFont typeface="+mj-lt"/>
              <a:buAutoNum type="arabicPeriod"/>
            </a:pPr>
            <a:r>
              <a:rPr lang="en-US" sz="1800" dirty="0" err="1"/>
              <a:t>Capacitación</a:t>
            </a:r>
            <a:r>
              <a:rPr lang="en-US" sz="1400" dirty="0"/>
              <a:t> 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dirty="0" err="1"/>
              <a:t>Vigilancia</a:t>
            </a:r>
            <a:endParaRPr lang="en-US" sz="2000" dirty="0"/>
          </a:p>
          <a:p>
            <a:pPr marL="385763" indent="-385763">
              <a:buFont typeface="+mj-lt"/>
              <a:buAutoNum type="arabicPeriod"/>
            </a:pPr>
            <a:r>
              <a:rPr lang="en-US" sz="2000" dirty="0" err="1"/>
              <a:t>Elaboración</a:t>
            </a:r>
            <a:r>
              <a:rPr lang="en-US" sz="2000" dirty="0"/>
              <a:t> de un Código de Convivencia </a:t>
            </a:r>
          </a:p>
          <a:p>
            <a:endParaRPr lang="es-ES" dirty="0"/>
          </a:p>
        </p:txBody>
      </p:sp>
      <p:pic>
        <p:nvPicPr>
          <p:cNvPr id="11" name="Marcador de posición de imagen 8">
            <a:extLst>
              <a:ext uri="{FF2B5EF4-FFF2-40B4-BE49-F238E27FC236}">
                <a16:creationId xmlns:a16="http://schemas.microsoft.com/office/drawing/2014/main" id="{6259AE11-9BF8-B48E-478B-70873A069E7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143157" y="2282951"/>
            <a:ext cx="5685664" cy="4264248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65730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D1B862E-0D58-3F75-0B3D-BF21E3E2ECD7}"/>
              </a:ext>
            </a:extLst>
          </p:cNvPr>
          <p:cNvSpPr txBox="1">
            <a:spLocks/>
          </p:cNvSpPr>
          <p:nvPr/>
        </p:nvSpPr>
        <p:spPr>
          <a:xfrm>
            <a:off x="2430120" y="544590"/>
            <a:ext cx="686239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ACTIVIDADES</a:t>
            </a:r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311FB99-AD6B-0A2E-4B9C-A28E2A7881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3354" y="2765244"/>
            <a:ext cx="2647342" cy="2391971"/>
          </a:xfrm>
          <a:prstGeom prst="rect">
            <a:avLst/>
          </a:prstGeom>
        </p:spPr>
      </p:pic>
      <p:sp>
        <p:nvSpPr>
          <p:cNvPr id="11" name="Marcador de texto 4">
            <a:extLst>
              <a:ext uri="{FF2B5EF4-FFF2-40B4-BE49-F238E27FC236}">
                <a16:creationId xmlns:a16="http://schemas.microsoft.com/office/drawing/2014/main" id="{D903352E-FC0C-3376-5B51-4ED5471D4817}"/>
              </a:ext>
            </a:extLst>
          </p:cNvPr>
          <p:cNvSpPr txBox="1">
            <a:spLocks/>
          </p:cNvSpPr>
          <p:nvPr/>
        </p:nvSpPr>
        <p:spPr>
          <a:xfrm>
            <a:off x="4389243" y="2431915"/>
            <a:ext cx="3351626" cy="40456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SENSIBILIZACIÓN</a:t>
            </a:r>
            <a:r>
              <a:rPr lang="es-MX" sz="2400" dirty="0"/>
              <a:t>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195D35F-002B-D4FC-90EF-9B735D3F9170}"/>
              </a:ext>
            </a:extLst>
          </p:cNvPr>
          <p:cNvSpPr txBox="1"/>
          <p:nvPr/>
        </p:nvSpPr>
        <p:spPr>
          <a:xfrm>
            <a:off x="4389243" y="3159776"/>
            <a:ext cx="4271417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s-MX" sz="2800" dirty="0"/>
              <a:t>Diseño de una campaña: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s-MX" sz="2800" dirty="0"/>
              <a:t>Redes sociales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s-MX" sz="2800" dirty="0"/>
              <a:t>Correo electrónico para toda la comunidad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s-MX" sz="2800" dirty="0"/>
              <a:t>Vídeo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s-MX" sz="2800" dirty="0"/>
              <a:t>Spots de radio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s-MX" sz="2800" dirty="0"/>
              <a:t>Spots en televisión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s-MX" sz="2100" dirty="0"/>
          </a:p>
        </p:txBody>
      </p:sp>
    </p:spTree>
    <p:extLst>
      <p:ext uri="{BB962C8B-B14F-4D97-AF65-F5344CB8AC3E}">
        <p14:creationId xmlns:p14="http://schemas.microsoft.com/office/powerpoint/2010/main" val="34057661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114</TotalTime>
  <Words>198</Words>
  <Application>Microsoft Office PowerPoint</Application>
  <PresentationFormat>Panorámica</PresentationFormat>
  <Paragraphs>59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-apple-system</vt:lpstr>
      <vt:lpstr>Arial</vt:lpstr>
      <vt:lpstr>Avenir Heavy</vt:lpstr>
      <vt:lpstr>Calibri</vt:lpstr>
      <vt:lpstr>Calibri Light</vt:lpstr>
      <vt:lpstr>Indivisa Text Sans</vt:lpstr>
      <vt:lpstr>Tema de Office</vt:lpstr>
      <vt:lpstr>Comunidad Segura  BIENVENIDOS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de la presentación BIENVENIDOS</dc:title>
  <dc:creator>VARGAS OSORIO FERNANDA</dc:creator>
  <cp:lastModifiedBy>Rubi Coral Linares Mendoza</cp:lastModifiedBy>
  <cp:revision>4</cp:revision>
  <dcterms:created xsi:type="dcterms:W3CDTF">2024-05-29T14:20:44Z</dcterms:created>
  <dcterms:modified xsi:type="dcterms:W3CDTF">2024-07-23T21:44:20Z</dcterms:modified>
</cp:coreProperties>
</file>